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2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39" autoAdjust="0"/>
  </p:normalViewPr>
  <p:slideViewPr>
    <p:cSldViewPr>
      <p:cViewPr varScale="1">
        <p:scale>
          <a:sx n="66" d="100"/>
          <a:sy n="66" d="100"/>
        </p:scale>
        <p:origin x="-19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179E7-AAD5-4297-832E-D8DECE2B7904}" type="datetimeFigureOut">
              <a:rPr lang="en-US" smtClean="0"/>
              <a:t>11/7/2012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4ECE5-3385-4395-90AA-367A9E13D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9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product of 8 and -5.  Add 15.  Take the negative square root.  Decrease by 12.  (-7)</a:t>
            </a:r>
          </a:p>
          <a:p>
            <a:endParaRPr lang="en-US" dirty="0" smtClean="0"/>
          </a:p>
          <a:p>
            <a:r>
              <a:rPr lang="en-US" dirty="0" smtClean="0"/>
              <a:t>2.)</a:t>
            </a:r>
            <a:r>
              <a:rPr lang="en-US" baseline="0" dirty="0" smtClean="0"/>
              <a:t> Start with the product of the square root of 81 and the negative square root of 49.  Divide by 3.  Add 25.  (4)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CE5-3385-4395-90AA-367A9E13DC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44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Let A(0, 0), B(2a, 2b) and C(2c,0).  Find D and E.  Find</a:t>
            </a:r>
            <a:r>
              <a:rPr lang="en-US" baseline="0" dirty="0" smtClean="0"/>
              <a:t> slope of DE and CB.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CE5-3385-4395-90AA-367A9E13DC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34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CE5-3385-4395-90AA-367A9E13DC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14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46203EB-957A-4FF9-8126-2583406433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91C8A7-8A44-44E4-90F9-890E173991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A39104-8DEC-4B04-8D42-842AE34B2F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5105680-84A0-4FEC-87F2-B258029CC5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5057CD-686A-4987-81E8-510711C74D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E95354-FE49-4E83-AA51-1BBAC4F208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405D074-699E-42E7-A882-9157E3747CE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770EF48-AE23-443C-835B-EA3B4FF39F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4BB8581-AFA8-493C-AEEE-59D66EF56A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F797EF-701B-4E90-907B-88C412DF4A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07B0E6-AFB3-4EA3-8B6E-41D69D359E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2BB4B73-C730-45AB-832E-934ED10D48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0"/>
            <a:ext cx="7391400" cy="8382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Wednesday, November 7, 2012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838200"/>
            <a:ext cx="8077200" cy="1752600"/>
          </a:xfrm>
          <a:solidFill>
            <a:schemeClr val="bg1">
              <a:alpha val="50195"/>
            </a:schemeClr>
          </a:solidFill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2400" dirty="0" smtClean="0"/>
              <a:t>Agenda:</a:t>
            </a:r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TISK &amp; MM</a:t>
            </a:r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Lesson </a:t>
            </a:r>
            <a:r>
              <a:rPr lang="en-US" sz="2400" dirty="0" smtClean="0"/>
              <a:t>5-4: </a:t>
            </a:r>
            <a:r>
              <a:rPr lang="en-US" sz="2400" dirty="0" err="1" smtClean="0"/>
              <a:t>Midsegments</a:t>
            </a:r>
            <a:endParaRPr lang="en-US" sz="2400" dirty="0" smtClean="0"/>
          </a:p>
          <a:p>
            <a:pPr algn="l" eaLnBrk="1" hangingPunct="1">
              <a:lnSpc>
                <a:spcPct val="90000"/>
              </a:lnSpc>
              <a:buFontTx/>
              <a:buChar char="•"/>
            </a:pPr>
            <a:r>
              <a:rPr lang="en-US" sz="2400" dirty="0" smtClean="0"/>
              <a:t>Homework: 5-4 Worksheet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990600" y="4495801"/>
                <a:ext cx="4267200" cy="6857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AutoNum type="arabicParenR" startAt="2"/>
                </a:pPr>
                <a:r>
                  <a:rPr lang="en-US" sz="28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(4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−6)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  </a:t>
                </a:r>
                <a:endParaRPr lang="en-US" sz="2800" dirty="0"/>
              </a:p>
              <a:p>
                <a:pPr eaLnBrk="1" hangingPunct="1">
                  <a:spcBef>
                    <a:spcPct val="50000"/>
                  </a:spcBef>
                </a:pPr>
                <a:endParaRPr lang="en-US" sz="2800" dirty="0"/>
              </a:p>
            </p:txBody>
          </p:sp>
        </mc:Choice>
        <mc:Fallback xmlns="">
          <p:sp>
            <p:nvSpPr>
              <p:cNvPr id="12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4495801"/>
                <a:ext cx="4267200" cy="685799"/>
              </a:xfrm>
              <a:prstGeom prst="rect">
                <a:avLst/>
              </a:prstGeom>
              <a:blipFill rotWithShape="1">
                <a:blip r:embed="rId3"/>
                <a:stretch>
                  <a:fillRect l="-3857" t="-19643" b="-80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8"/>
              <p:cNvSpPr txBox="1">
                <a:spLocks noChangeArrowheads="1"/>
              </p:cNvSpPr>
              <p:nvPr/>
            </p:nvSpPr>
            <p:spPr bwMode="auto">
              <a:xfrm>
                <a:off x="990600" y="3332163"/>
                <a:ext cx="4803032" cy="1163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 Black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AutoNum type="arabicParenR"/>
                </a:pPr>
                <a:r>
                  <a:rPr lang="en-US" sz="2800" dirty="0" smtClean="0"/>
                  <a:t> Simplify: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14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800" dirty="0" smtClean="0"/>
                  <a:t>  </a:t>
                </a:r>
                <a:endParaRPr lang="en-US" sz="2800" dirty="0"/>
              </a:p>
              <a:p>
                <a:pPr eaLnBrk="1" hangingPunct="1">
                  <a:spcBef>
                    <a:spcPct val="50000"/>
                  </a:spcBef>
                </a:pPr>
                <a:endParaRPr lang="en-US" sz="2800" dirty="0"/>
              </a:p>
            </p:txBody>
          </p:sp>
        </mc:Choice>
        <mc:Fallback xmlns="">
          <p:sp>
            <p:nvSpPr>
              <p:cNvPr id="15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90600" y="3332163"/>
                <a:ext cx="4803032" cy="1163638"/>
              </a:xfrm>
              <a:prstGeom prst="rect">
                <a:avLst/>
              </a:prstGeom>
              <a:blipFill rotWithShape="1">
                <a:blip r:embed="rId4"/>
                <a:stretch>
                  <a:fillRect l="-3431" t="-366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1" name="Text Box 8"/>
          <p:cNvSpPr txBox="1">
            <a:spLocks noChangeArrowheads="1"/>
          </p:cNvSpPr>
          <p:nvPr/>
        </p:nvSpPr>
        <p:spPr bwMode="auto">
          <a:xfrm>
            <a:off x="990600" y="2514600"/>
            <a:ext cx="4724400" cy="581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/>
              <a:t>TISK Problems</a:t>
            </a:r>
            <a:endParaRPr lang="en-US" sz="2800" dirty="0"/>
          </a:p>
        </p:txBody>
      </p:sp>
      <p:sp>
        <p:nvSpPr>
          <p:cNvPr id="322" name="Text Box 5"/>
          <p:cNvSpPr txBox="1">
            <a:spLocks noChangeArrowheads="1"/>
          </p:cNvSpPr>
          <p:nvPr/>
        </p:nvSpPr>
        <p:spPr bwMode="auto">
          <a:xfrm>
            <a:off x="1143000" y="5715000"/>
            <a:ext cx="7848600" cy="685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2400" dirty="0" smtClean="0"/>
              <a:t>We will have 2 Mental Math Questions today.  </a:t>
            </a:r>
            <a:endParaRPr lang="en-US" sz="2400" dirty="0"/>
          </a:p>
          <a:p>
            <a:pPr eaLnBrk="1" hangingPunct="1">
              <a:spcBef>
                <a:spcPct val="50000"/>
              </a:spcBef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§5.4 Midsegment Theorem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524000"/>
            <a:ext cx="7239000" cy="152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Def.: A segment is a </a:t>
            </a:r>
            <a:r>
              <a:rPr lang="en-US" sz="2800" u="sng" dirty="0" err="1" smtClean="0">
                <a:solidFill>
                  <a:schemeClr val="accent1"/>
                </a:solidFill>
              </a:rPr>
              <a:t>midsegment</a:t>
            </a:r>
            <a:r>
              <a:rPr lang="en-US" sz="2800" dirty="0" smtClean="0"/>
              <a:t> of a triangle if and only if it connects two midpoints of sides of the triangle.</a:t>
            </a: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371600" y="5410200"/>
            <a:ext cx="24495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371600" y="5410200"/>
            <a:ext cx="122555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905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3048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1371600" y="3276600"/>
            <a:ext cx="7620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1371600" y="4340225"/>
            <a:ext cx="3841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1371600" y="49530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1371600" y="48006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1752600" y="38862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1752600" y="37338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133600" y="3276600"/>
            <a:ext cx="16764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2133600" y="3276600"/>
            <a:ext cx="8413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2438400" y="39624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362200" y="38100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2286000" y="36576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>
            <a:off x="3276600" y="50292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3200400" y="48768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3124200" y="47244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1752600" y="4343400"/>
            <a:ext cx="1219200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1752600" y="4343400"/>
            <a:ext cx="8382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flipH="1">
            <a:off x="2590800" y="4343400"/>
            <a:ext cx="3810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810000" y="4191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1"/>
                </a:solidFill>
              </a:rPr>
              <a:t>Midsegments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3" grpId="0" animBg="1"/>
      <p:bldP spid="7174" grpId="0" animBg="1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Midsegment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19200"/>
          </a:xfrm>
        </p:spPr>
        <p:txBody>
          <a:bodyPr/>
          <a:lstStyle/>
          <a:p>
            <a:r>
              <a:rPr lang="en-US" dirty="0" smtClean="0"/>
              <a:t>What are some things we might be able to prove about </a:t>
            </a:r>
            <a:r>
              <a:rPr lang="en-US" dirty="0" err="1" smtClean="0"/>
              <a:t>midsegments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371600" y="5410200"/>
            <a:ext cx="24495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371600" y="5410200"/>
            <a:ext cx="122555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1905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3048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1371600" y="3276600"/>
            <a:ext cx="7620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1371600" y="4340225"/>
            <a:ext cx="3841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1371600" y="49530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1371600" y="48006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1752600" y="38862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1752600" y="37338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2133600" y="3276600"/>
            <a:ext cx="16764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2133600" y="3276600"/>
            <a:ext cx="8413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2438400" y="39624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2362200" y="38100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286000" y="36576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3276600" y="50292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3200400" y="48768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3124200" y="47244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1752600" y="4343400"/>
            <a:ext cx="1219200" cy="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1752600" y="4343400"/>
            <a:ext cx="8382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H="1">
            <a:off x="2590800" y="4343400"/>
            <a:ext cx="3810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0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Midsegment Theorem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447800"/>
            <a:ext cx="7162800" cy="1676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 dirty="0" smtClean="0"/>
              <a:t>The segment connecting the midpoints of two sides of a triangle is parallel to the third side and half as long.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371600" y="5410200"/>
            <a:ext cx="244951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371600" y="5410200"/>
            <a:ext cx="1225550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1905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3048000" y="5257800"/>
            <a:ext cx="0" cy="381000"/>
          </a:xfrm>
          <a:prstGeom prst="line">
            <a:avLst/>
          </a:prstGeom>
          <a:noFill/>
          <a:ln w="28575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1371600" y="3276600"/>
            <a:ext cx="7620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1371600" y="4340225"/>
            <a:ext cx="3841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1371600" y="49530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1371600" y="48006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1752600" y="38862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1752600" y="3733800"/>
            <a:ext cx="381000" cy="0"/>
          </a:xfrm>
          <a:prstGeom prst="line">
            <a:avLst/>
          </a:prstGeom>
          <a:noFill/>
          <a:ln w="38100">
            <a:solidFill>
              <a:schemeClr val="accent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2133600" y="3276600"/>
            <a:ext cx="16764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1752600" y="4343400"/>
            <a:ext cx="8382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990600" y="5410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3581400" y="54102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2133600" y="30480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1295400" y="41148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2438400" y="55626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1752600" y="4343400"/>
            <a:ext cx="420688" cy="530225"/>
          </a:xfrm>
          <a:prstGeom prst="line">
            <a:avLst/>
          </a:prstGeom>
          <a:noFill/>
          <a:ln w="38100">
            <a:solidFill>
              <a:schemeClr val="accent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2133600" y="3276600"/>
            <a:ext cx="841375" cy="10699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943600" y="3514482"/>
                <a:ext cx="1828800" cy="5241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80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𝐷𝐸</m:t>
                          </m:r>
                        </m:e>
                      </m:acc>
                      <m:r>
                        <a:rPr lang="en-US" sz="2800" b="0" i="1" smtClean="0">
                          <a:latin typeface="Cambria Math"/>
                        </a:rPr>
                        <m:t>∥</m:t>
                      </m:r>
                      <m:acc>
                        <m:accPr>
                          <m:chr m:val="̅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𝐶𝐵</m:t>
                          </m:r>
                        </m:e>
                      </m:acc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14482"/>
                <a:ext cx="1828800" cy="5241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618052" y="4190246"/>
                <a:ext cx="2479895" cy="898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𝐷</m:t>
                      </m:r>
                      <m:r>
                        <a:rPr lang="en-US" sz="2800" b="0" i="1" smtClean="0">
                          <a:latin typeface="Cambria Math"/>
                        </a:rPr>
                        <m:t>𝐸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𝐶𝐵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052" y="4190246"/>
                <a:ext cx="2479895" cy="89896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15" grpId="0" animBg="1"/>
      <p:bldP spid="8217" grpId="0"/>
      <p:bldP spid="8218" grpId="0"/>
      <p:bldP spid="8219" grpId="0"/>
      <p:bldP spid="8220" grpId="0"/>
      <p:bldP spid="8221" grpId="0"/>
      <p:bldP spid="8224" grpId="0" animBg="1"/>
      <p:bldP spid="8225" grpId="0" animBg="1"/>
      <p:bldP spid="2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083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1219200" y="301625"/>
                <a:ext cx="7772400" cy="1462088"/>
              </a:xfrm>
            </p:spPr>
            <p:txBody>
              <a:bodyPr/>
              <a:lstStyle/>
              <a:p>
                <a:pPr algn="ctr" eaLnBrk="1" hangingPunct="1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𝐺𝐻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𝐻𝐽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and</m:t>
                    </m:r>
                    <m:r>
                      <a:rPr lang="en-US" sz="2800" b="0" i="0" smtClean="0">
                        <a:latin typeface="Cambria Math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𝐽𝐺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 smtClean="0"/>
                  <a:t>are </a:t>
                </a:r>
                <a:r>
                  <a:rPr lang="en-US" sz="2800" dirty="0" err="1" smtClean="0"/>
                  <a:t>midsegments</a:t>
                </a:r>
                <a:r>
                  <a:rPr lang="en-US" sz="2800" dirty="0" smtClean="0"/>
                  <a:t>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Δ</m:t>
                    </m:r>
                    <m:r>
                      <a:rPr lang="en-US" sz="2800" b="0" i="1" smtClean="0">
                        <a:latin typeface="Cambria Math"/>
                      </a:rPr>
                      <m:t>𝐷𝐸𝐹</m:t>
                    </m:r>
                  </m:oMath>
                </a14:m>
                <a:endParaRPr lang="en-US" sz="2800" dirty="0" smtClean="0"/>
              </a:p>
            </p:txBody>
          </p:sp>
        </mc:Choice>
        <mc:Fallback xmlns="">
          <p:sp>
            <p:nvSpPr>
              <p:cNvPr id="3083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219200" y="301625"/>
                <a:ext cx="7772400" cy="146208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84" name="Line 6"/>
          <p:cNvSpPr>
            <a:spLocks noChangeShapeType="1"/>
          </p:cNvSpPr>
          <p:nvPr/>
        </p:nvSpPr>
        <p:spPr bwMode="auto">
          <a:xfrm>
            <a:off x="1257300" y="2433444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Line 7"/>
          <p:cNvSpPr>
            <a:spLocks noChangeShapeType="1"/>
          </p:cNvSpPr>
          <p:nvPr/>
        </p:nvSpPr>
        <p:spPr bwMode="auto">
          <a:xfrm>
            <a:off x="1257300" y="2433444"/>
            <a:ext cx="7620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8"/>
          <p:cNvSpPr>
            <a:spLocks noChangeShapeType="1"/>
          </p:cNvSpPr>
          <p:nvPr/>
        </p:nvSpPr>
        <p:spPr bwMode="auto">
          <a:xfrm flipV="1">
            <a:off x="2019300" y="2433444"/>
            <a:ext cx="1600200" cy="1905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Text Box 9"/>
          <p:cNvSpPr txBox="1">
            <a:spLocks noChangeArrowheads="1"/>
          </p:cNvSpPr>
          <p:nvPr/>
        </p:nvSpPr>
        <p:spPr bwMode="auto">
          <a:xfrm>
            <a:off x="1866900" y="43384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F</a:t>
            </a:r>
          </a:p>
        </p:txBody>
      </p:sp>
      <p:sp>
        <p:nvSpPr>
          <p:cNvPr id="3088" name="Text Box 10"/>
          <p:cNvSpPr txBox="1">
            <a:spLocks noChangeArrowheads="1"/>
          </p:cNvSpPr>
          <p:nvPr/>
        </p:nvSpPr>
        <p:spPr bwMode="auto">
          <a:xfrm>
            <a:off x="1028700" y="22048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D</a:t>
            </a:r>
          </a:p>
        </p:txBody>
      </p:sp>
      <p:sp>
        <p:nvSpPr>
          <p:cNvPr id="3089" name="Text Box 11"/>
          <p:cNvSpPr txBox="1">
            <a:spLocks noChangeArrowheads="1"/>
          </p:cNvSpPr>
          <p:nvPr/>
        </p:nvSpPr>
        <p:spPr bwMode="auto">
          <a:xfrm>
            <a:off x="3543300" y="22048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3090" name="Line 12"/>
          <p:cNvSpPr>
            <a:spLocks noChangeShapeType="1"/>
          </p:cNvSpPr>
          <p:nvPr/>
        </p:nvSpPr>
        <p:spPr bwMode="auto">
          <a:xfrm>
            <a:off x="1257300" y="2433444"/>
            <a:ext cx="11811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Line 13"/>
          <p:cNvSpPr>
            <a:spLocks noChangeShapeType="1"/>
          </p:cNvSpPr>
          <p:nvPr/>
        </p:nvSpPr>
        <p:spPr bwMode="auto">
          <a:xfrm>
            <a:off x="1257300" y="2433444"/>
            <a:ext cx="381000" cy="952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Line 14"/>
          <p:cNvSpPr>
            <a:spLocks noChangeShapeType="1"/>
          </p:cNvSpPr>
          <p:nvPr/>
        </p:nvSpPr>
        <p:spPr bwMode="auto">
          <a:xfrm flipV="1">
            <a:off x="2019300" y="3385944"/>
            <a:ext cx="800100" cy="952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Text Box 15"/>
          <p:cNvSpPr txBox="1">
            <a:spLocks noChangeArrowheads="1"/>
          </p:cNvSpPr>
          <p:nvPr/>
        </p:nvSpPr>
        <p:spPr bwMode="auto">
          <a:xfrm>
            <a:off x="2857500" y="33478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sp>
        <p:nvSpPr>
          <p:cNvPr id="3094" name="Text Box 16"/>
          <p:cNvSpPr txBox="1">
            <a:spLocks noChangeArrowheads="1"/>
          </p:cNvSpPr>
          <p:nvPr/>
        </p:nvSpPr>
        <p:spPr bwMode="auto">
          <a:xfrm>
            <a:off x="2324100" y="20524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J</a:t>
            </a:r>
          </a:p>
        </p:txBody>
      </p:sp>
      <p:sp>
        <p:nvSpPr>
          <p:cNvPr id="3095" name="Text Box 17"/>
          <p:cNvSpPr txBox="1">
            <a:spLocks noChangeArrowheads="1"/>
          </p:cNvSpPr>
          <p:nvPr/>
        </p:nvSpPr>
        <p:spPr bwMode="auto">
          <a:xfrm>
            <a:off x="1257300" y="31954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G</a:t>
            </a:r>
          </a:p>
        </p:txBody>
      </p:sp>
      <p:sp>
        <p:nvSpPr>
          <p:cNvPr id="3096" name="Text Box 18"/>
          <p:cNvSpPr txBox="1">
            <a:spLocks noChangeArrowheads="1"/>
          </p:cNvSpPr>
          <p:nvPr/>
        </p:nvSpPr>
        <p:spPr bwMode="auto">
          <a:xfrm>
            <a:off x="1181100" y="27382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3097" name="Text Box 19"/>
          <p:cNvSpPr txBox="1">
            <a:spLocks noChangeArrowheads="1"/>
          </p:cNvSpPr>
          <p:nvPr/>
        </p:nvSpPr>
        <p:spPr bwMode="auto">
          <a:xfrm>
            <a:off x="3162300" y="28906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10.6</a:t>
            </a:r>
          </a:p>
        </p:txBody>
      </p:sp>
      <p:sp>
        <p:nvSpPr>
          <p:cNvPr id="3098" name="Text Box 20"/>
          <p:cNvSpPr txBox="1">
            <a:spLocks noChangeArrowheads="1"/>
          </p:cNvSpPr>
          <p:nvPr/>
        </p:nvSpPr>
        <p:spPr bwMode="auto">
          <a:xfrm>
            <a:off x="2247900" y="1823844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24</a:t>
            </a:r>
          </a:p>
        </p:txBody>
      </p:sp>
      <p:sp>
        <p:nvSpPr>
          <p:cNvPr id="3099" name="Line 21"/>
          <p:cNvSpPr>
            <a:spLocks noChangeShapeType="1"/>
          </p:cNvSpPr>
          <p:nvPr/>
        </p:nvSpPr>
        <p:spPr bwMode="auto">
          <a:xfrm flipH="1">
            <a:off x="1257300" y="1976244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0" name="Line 22"/>
          <p:cNvSpPr>
            <a:spLocks noChangeShapeType="1"/>
          </p:cNvSpPr>
          <p:nvPr/>
        </p:nvSpPr>
        <p:spPr bwMode="auto">
          <a:xfrm>
            <a:off x="1257300" y="190004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1" name="Line 23"/>
          <p:cNvSpPr>
            <a:spLocks noChangeShapeType="1"/>
          </p:cNvSpPr>
          <p:nvPr/>
        </p:nvSpPr>
        <p:spPr bwMode="auto">
          <a:xfrm flipH="1">
            <a:off x="2705100" y="1976244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Line 24"/>
          <p:cNvSpPr>
            <a:spLocks noChangeShapeType="1"/>
          </p:cNvSpPr>
          <p:nvPr/>
        </p:nvSpPr>
        <p:spPr bwMode="auto">
          <a:xfrm>
            <a:off x="3619500" y="190004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Line 33"/>
          <p:cNvSpPr>
            <a:spLocks noChangeShapeType="1"/>
          </p:cNvSpPr>
          <p:nvPr/>
        </p:nvSpPr>
        <p:spPr bwMode="auto">
          <a:xfrm flipH="1">
            <a:off x="1638300" y="2433444"/>
            <a:ext cx="838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4" name="Line 34"/>
          <p:cNvSpPr>
            <a:spLocks noChangeShapeType="1"/>
          </p:cNvSpPr>
          <p:nvPr/>
        </p:nvSpPr>
        <p:spPr bwMode="auto">
          <a:xfrm>
            <a:off x="1638300" y="3347844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Line 35"/>
          <p:cNvSpPr>
            <a:spLocks noChangeShapeType="1"/>
          </p:cNvSpPr>
          <p:nvPr/>
        </p:nvSpPr>
        <p:spPr bwMode="auto">
          <a:xfrm flipH="1" flipV="1">
            <a:off x="2476500" y="2433444"/>
            <a:ext cx="3048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949951" y="2491376"/>
                <a:ext cx="1828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a)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𝐽𝐻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951" y="2491376"/>
                <a:ext cx="182880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7000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949951" y="3001278"/>
                <a:ext cx="22505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b)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𝐷𝐸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∥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951" y="3001278"/>
                <a:ext cx="2250541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569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949951" y="3498498"/>
                <a:ext cx="22505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c)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𝐸</m:t>
                    </m:r>
                    <m:r>
                      <a:rPr lang="en-US" sz="2800" b="0" i="1" smtClean="0">
                        <a:latin typeface="Cambria Math"/>
                      </a:rPr>
                      <m:t>𝐹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951" y="3498498"/>
                <a:ext cx="2250541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569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949951" y="3974941"/>
                <a:ext cx="22505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d)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𝐺</m:t>
                    </m:r>
                    <m:r>
                      <a:rPr lang="en-US" sz="2800" b="0" i="1" smtClean="0">
                        <a:latin typeface="Cambria Math"/>
                      </a:rPr>
                      <m:t>𝐻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951" y="3974941"/>
                <a:ext cx="2250541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569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949951" y="4515514"/>
                <a:ext cx="22505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e)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𝐷𝐹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9951" y="4515514"/>
                <a:ext cx="2250541" cy="523220"/>
              </a:xfrm>
              <a:prstGeom prst="rect">
                <a:avLst/>
              </a:prstGeom>
              <a:blipFill rotWithShape="1">
                <a:blip r:embed="rId7"/>
                <a:stretch>
                  <a:fillRect l="-5691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061611" y="5038734"/>
                <a:ext cx="225054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f)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</a:rPr>
                      <m:t>𝐽</m:t>
                    </m:r>
                    <m:r>
                      <a:rPr lang="en-US" sz="2800" b="0" i="1" smtClean="0">
                        <a:latin typeface="Cambria Math"/>
                      </a:rPr>
                      <m:t>𝐻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1611" y="5038734"/>
                <a:ext cx="2250541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5420"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985411" y="5532476"/>
                <a:ext cx="49299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g) Perimeter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 smtClean="0">
                        <a:latin typeface="Cambria Math"/>
                      </a:rPr>
                      <m:t>Δ</m:t>
                    </m:r>
                    <m:r>
                      <a:rPr lang="en-US" sz="2800" b="0" i="1" smtClean="0">
                        <a:latin typeface="Cambria Math"/>
                      </a:rPr>
                      <m:t>𝐺𝐻𝐽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?</a:t>
                </a:r>
                <a:endParaRPr lang="en-US" sz="28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5411" y="5532476"/>
                <a:ext cx="4929989" cy="523220"/>
              </a:xfrm>
              <a:prstGeom prst="rect">
                <a:avLst/>
              </a:prstGeom>
              <a:blipFill rotWithShape="1">
                <a:blip r:embed="rId9"/>
                <a:stretch>
                  <a:fillRect l="-2596" t="-11765" b="-3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100" name="Rectangle 2"/>
              <p:cNvSpPr>
                <a:spLocks noGrp="1" noChangeArrowheads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eaLnBrk="1" hangingPunct="1"/>
                <a:r>
                  <a:rPr lang="en-US" dirty="0" smtClean="0"/>
                  <a:t>Verify that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dirty="0" smtClean="0"/>
                  <a:t> is the </a:t>
                </a:r>
                <a:r>
                  <a:rPr lang="en-US" dirty="0" err="1" smtClean="0"/>
                  <a:t>midsegment</a:t>
                </a:r>
                <a:r>
                  <a:rPr lang="en-US" dirty="0" smtClean="0"/>
                  <a:t>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Δ</m:t>
                    </m:r>
                    <m:r>
                      <a:rPr lang="en-US" b="0" i="1" smtClean="0">
                        <a:latin typeface="Cambria Math"/>
                      </a:rPr>
                      <m:t>𝑄𝑅𝑂</m:t>
                    </m:r>
                  </m:oMath>
                </a14:m>
                <a:r>
                  <a:rPr lang="en-US" dirty="0" smtClean="0"/>
                  <a:t>.</a:t>
                </a:r>
              </a:p>
            </p:txBody>
          </p:sp>
        </mc:Choice>
        <mc:Fallback xmlns="">
          <p:sp>
            <p:nvSpPr>
              <p:cNvPr id="4100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171" t="-14894" r="-2927" b="-32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624" name="Group 13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138605"/>
              </p:ext>
            </p:extLst>
          </p:nvPr>
        </p:nvGraphicFramePr>
        <p:xfrm>
          <a:off x="1822010" y="1892881"/>
          <a:ext cx="4114800" cy="356601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74650"/>
                <a:gridCol w="373063"/>
                <a:gridCol w="374650"/>
                <a:gridCol w="373062"/>
                <a:gridCol w="374650"/>
                <a:gridCol w="374650"/>
                <a:gridCol w="374650"/>
                <a:gridCol w="373063"/>
                <a:gridCol w="374650"/>
                <a:gridCol w="373062"/>
                <a:gridCol w="374650"/>
              </a:tblGrid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  <a:tr h="3961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sp>
        <p:nvSpPr>
          <p:cNvPr id="4223" name="Oval 490"/>
          <p:cNvSpPr>
            <a:spLocks noChangeArrowheads="1"/>
          </p:cNvSpPr>
          <p:nvPr/>
        </p:nvSpPr>
        <p:spPr bwMode="auto">
          <a:xfrm>
            <a:off x="1783910" y="5398081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24" name="Oval 491"/>
          <p:cNvSpPr>
            <a:spLocks noChangeArrowheads="1"/>
          </p:cNvSpPr>
          <p:nvPr/>
        </p:nvSpPr>
        <p:spPr bwMode="auto">
          <a:xfrm>
            <a:off x="2542735" y="2238956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25" name="Oval 492"/>
          <p:cNvSpPr>
            <a:spLocks noChangeArrowheads="1"/>
          </p:cNvSpPr>
          <p:nvPr/>
        </p:nvSpPr>
        <p:spPr bwMode="auto">
          <a:xfrm>
            <a:off x="5522473" y="3839156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26" name="Line 1361"/>
          <p:cNvSpPr>
            <a:spLocks noChangeShapeType="1"/>
          </p:cNvSpPr>
          <p:nvPr/>
        </p:nvSpPr>
        <p:spPr bwMode="auto">
          <a:xfrm flipH="1">
            <a:off x="1822010" y="2273881"/>
            <a:ext cx="762000" cy="3124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" name="Line 1362"/>
          <p:cNvSpPr>
            <a:spLocks noChangeShapeType="1"/>
          </p:cNvSpPr>
          <p:nvPr/>
        </p:nvSpPr>
        <p:spPr bwMode="auto">
          <a:xfrm flipV="1">
            <a:off x="1822010" y="3874081"/>
            <a:ext cx="3733800" cy="1600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" name="Line 1363"/>
          <p:cNvSpPr>
            <a:spLocks noChangeShapeType="1"/>
          </p:cNvSpPr>
          <p:nvPr/>
        </p:nvSpPr>
        <p:spPr bwMode="auto">
          <a:xfrm flipH="1" flipV="1">
            <a:off x="2584010" y="2273881"/>
            <a:ext cx="2971800" cy="1600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" name="Text Box 1364"/>
          <p:cNvSpPr txBox="1">
            <a:spLocks noChangeArrowheads="1"/>
          </p:cNvSpPr>
          <p:nvPr/>
        </p:nvSpPr>
        <p:spPr bwMode="auto">
          <a:xfrm>
            <a:off x="1517210" y="5550481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O(0,0)</a:t>
            </a:r>
          </a:p>
        </p:txBody>
      </p:sp>
      <p:sp>
        <p:nvSpPr>
          <p:cNvPr id="4230" name="Text Box 1365"/>
          <p:cNvSpPr txBox="1">
            <a:spLocks noChangeArrowheads="1"/>
          </p:cNvSpPr>
          <p:nvPr/>
        </p:nvSpPr>
        <p:spPr bwMode="auto">
          <a:xfrm>
            <a:off x="5632010" y="3797881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R(10,4)</a:t>
            </a:r>
          </a:p>
        </p:txBody>
      </p:sp>
      <p:sp>
        <p:nvSpPr>
          <p:cNvPr id="4231" name="Text Box 1366"/>
          <p:cNvSpPr txBox="1">
            <a:spLocks noChangeArrowheads="1"/>
          </p:cNvSpPr>
          <p:nvPr/>
        </p:nvSpPr>
        <p:spPr bwMode="auto">
          <a:xfrm>
            <a:off x="2431610" y="1892881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hlink"/>
                </a:solidFill>
              </a:rPr>
              <a:t>Q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4232" name="Oval 1367"/>
          <p:cNvSpPr>
            <a:spLocks noChangeArrowheads="1"/>
          </p:cNvSpPr>
          <p:nvPr/>
        </p:nvSpPr>
        <p:spPr bwMode="auto">
          <a:xfrm>
            <a:off x="2126810" y="3839156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33" name="Text Box 1368"/>
          <p:cNvSpPr txBox="1">
            <a:spLocks noChangeArrowheads="1"/>
          </p:cNvSpPr>
          <p:nvPr/>
        </p:nvSpPr>
        <p:spPr bwMode="auto">
          <a:xfrm>
            <a:off x="1288610" y="3493081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A(1,4)</a:t>
            </a:r>
          </a:p>
        </p:txBody>
      </p:sp>
      <p:sp>
        <p:nvSpPr>
          <p:cNvPr id="4234" name="Oval 1369"/>
          <p:cNvSpPr>
            <a:spLocks noChangeArrowheads="1"/>
          </p:cNvSpPr>
          <p:nvPr/>
        </p:nvSpPr>
        <p:spPr bwMode="auto">
          <a:xfrm>
            <a:off x="4031810" y="3035881"/>
            <a:ext cx="76200" cy="76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35" name="Text Box 1370"/>
          <p:cNvSpPr txBox="1">
            <a:spLocks noChangeArrowheads="1"/>
          </p:cNvSpPr>
          <p:nvPr/>
        </p:nvSpPr>
        <p:spPr bwMode="auto">
          <a:xfrm>
            <a:off x="4031810" y="2654881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 Blac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Blac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Blac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Blac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Blac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Black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</a:rPr>
              <a:t>B(6,6)</a:t>
            </a:r>
          </a:p>
        </p:txBody>
      </p:sp>
      <p:sp>
        <p:nvSpPr>
          <p:cNvPr id="4236" name="Line 1371"/>
          <p:cNvSpPr>
            <a:spLocks noChangeShapeType="1"/>
          </p:cNvSpPr>
          <p:nvPr/>
        </p:nvSpPr>
        <p:spPr bwMode="auto">
          <a:xfrm flipV="1">
            <a:off x="2126810" y="3035881"/>
            <a:ext cx="1981200" cy="838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1254</TotalTime>
  <Words>310</Words>
  <Application>Microsoft Office PowerPoint</Application>
  <PresentationFormat>On-screen Show (4:3)</PresentationFormat>
  <Paragraphs>55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Wednesday, November 7, 2012</vt:lpstr>
      <vt:lpstr>§5.4 Midsegment Theorem</vt:lpstr>
      <vt:lpstr>Midsegment Theorem</vt:lpstr>
      <vt:lpstr>Midsegment Theorem</vt:lpstr>
      <vt:lpstr>(GH) ̅, (HJ) ̅, and (JG) ̅  are midsegments of ΔDEF</vt:lpstr>
      <vt:lpstr>Verify that (AB) ̅ is the midsegment of ΔQRO.</vt:lpstr>
    </vt:vector>
  </TitlesOfParts>
  <Company>APL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November 12, 2009</dc:title>
  <dc:creator>Alexandria Wiltjer</dc:creator>
  <cp:lastModifiedBy>Dria</cp:lastModifiedBy>
  <cp:revision>13</cp:revision>
  <dcterms:created xsi:type="dcterms:W3CDTF">2009-11-12T13:45:22Z</dcterms:created>
  <dcterms:modified xsi:type="dcterms:W3CDTF">2012-11-08T00:51:50Z</dcterms:modified>
</cp:coreProperties>
</file>